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60" r:id="rId2"/>
    <p:sldId id="435" r:id="rId3"/>
    <p:sldId id="544" r:id="rId4"/>
    <p:sldId id="545" r:id="rId5"/>
    <p:sldId id="552" r:id="rId6"/>
    <p:sldId id="481" r:id="rId7"/>
    <p:sldId id="548" r:id="rId8"/>
    <p:sldId id="549" r:id="rId9"/>
    <p:sldId id="547" r:id="rId10"/>
    <p:sldId id="551" r:id="rId11"/>
    <p:sldId id="553" r:id="rId12"/>
    <p:sldId id="556" r:id="rId13"/>
    <p:sldId id="557" r:id="rId14"/>
    <p:sldId id="558" r:id="rId15"/>
    <p:sldId id="554" r:id="rId16"/>
    <p:sldId id="555" r:id="rId17"/>
    <p:sldId id="479" r:id="rId18"/>
  </p:sldIdLst>
  <p:sldSz cx="9144000" cy="6858000" type="screen4x3"/>
  <p:notesSz cx="9601200" cy="150876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4BE15DF-631E-4F61-AC22-A9EA291493CB}">
          <p14:sldIdLst>
            <p14:sldId id="260"/>
            <p14:sldId id="435"/>
            <p14:sldId id="544"/>
            <p14:sldId id="545"/>
            <p14:sldId id="552"/>
            <p14:sldId id="481"/>
            <p14:sldId id="548"/>
            <p14:sldId id="549"/>
            <p14:sldId id="547"/>
            <p14:sldId id="551"/>
            <p14:sldId id="553"/>
            <p14:sldId id="556"/>
            <p14:sldId id="557"/>
            <p14:sldId id="558"/>
            <p14:sldId id="554"/>
            <p14:sldId id="555"/>
            <p14:sldId id="4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" lastIdx="1" clrIdx="0"/>
  <p:cmAuthor id="1" name="ml" initials="m" lastIdx="1" clrIdx="1">
    <p:extLst>
      <p:ext uri="{19B8F6BF-5375-455C-9EA6-DF929625EA0E}">
        <p15:presenceInfo xmlns:p15="http://schemas.microsoft.com/office/powerpoint/2012/main" userId="ml" providerId="None"/>
      </p:ext>
    </p:extLst>
  </p:cmAuthor>
  <p:cmAuthor id="2" name="raobo" initials="r" lastIdx="1" clrIdx="2">
    <p:extLst>
      <p:ext uri="{19B8F6BF-5375-455C-9EA6-DF929625EA0E}">
        <p15:presenceInfo xmlns:p15="http://schemas.microsoft.com/office/powerpoint/2012/main" userId="raob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FF"/>
    <a:srgbClr val="B993F1"/>
    <a:srgbClr val="BDC6C7"/>
    <a:srgbClr val="FF6600"/>
    <a:srgbClr val="FF0000"/>
    <a:srgbClr val="F5801F"/>
    <a:srgbClr val="D0D8E8"/>
    <a:srgbClr val="E9EDF4"/>
    <a:srgbClr val="C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0" autoAdjust="0"/>
    <p:restoredTop sz="89189" autoAdjust="0"/>
  </p:normalViewPr>
  <p:slideViewPr>
    <p:cSldViewPr snapToObjects="1">
      <p:cViewPr varScale="1">
        <p:scale>
          <a:sx n="98" d="100"/>
          <a:sy n="98" d="100"/>
        </p:scale>
        <p:origin x="1461" y="5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5" y="5"/>
            <a:ext cx="4159529" cy="755229"/>
          </a:xfrm>
          <a:prstGeom prst="rect">
            <a:avLst/>
          </a:prstGeom>
        </p:spPr>
        <p:txBody>
          <a:bodyPr vert="horz" lIns="134519" tIns="67260" rIns="134519" bIns="6726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439387" y="5"/>
            <a:ext cx="4159529" cy="755229"/>
          </a:xfrm>
          <a:prstGeom prst="rect">
            <a:avLst/>
          </a:prstGeom>
        </p:spPr>
        <p:txBody>
          <a:bodyPr vert="horz" lIns="134519" tIns="67260" rIns="134519" bIns="6726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8898DE5B-3993-48A5-AD2A-B68F2E9253E7}" type="datetimeFigureOut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" y="14329968"/>
            <a:ext cx="4159529" cy="755224"/>
          </a:xfrm>
          <a:prstGeom prst="rect">
            <a:avLst/>
          </a:prstGeom>
        </p:spPr>
        <p:txBody>
          <a:bodyPr vert="horz" lIns="134519" tIns="67260" rIns="134519" bIns="6726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439387" y="14329968"/>
            <a:ext cx="4159529" cy="755224"/>
          </a:xfrm>
          <a:prstGeom prst="rect">
            <a:avLst/>
          </a:prstGeom>
        </p:spPr>
        <p:txBody>
          <a:bodyPr vert="horz" lIns="134519" tIns="67260" rIns="134519" bIns="6726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34B60DB3-FC19-417F-B8F6-A152151147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613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5" y="5"/>
            <a:ext cx="4159529" cy="755229"/>
          </a:xfrm>
          <a:prstGeom prst="rect">
            <a:avLst/>
          </a:prstGeom>
        </p:spPr>
        <p:txBody>
          <a:bodyPr vert="horz" lIns="134519" tIns="67260" rIns="134519" bIns="6726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439387" y="5"/>
            <a:ext cx="4159529" cy="755229"/>
          </a:xfrm>
          <a:prstGeom prst="rect">
            <a:avLst/>
          </a:prstGeom>
        </p:spPr>
        <p:txBody>
          <a:bodyPr vert="horz" lIns="134519" tIns="67260" rIns="134519" bIns="6726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361EFB91-37CB-487F-BC57-FB4342EF21F1}" type="datetimeFigureOut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025525" y="1127125"/>
            <a:ext cx="7550150" cy="56626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4519" tIns="67260" rIns="134519" bIns="6726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59896" y="7166187"/>
            <a:ext cx="7681416" cy="6792195"/>
          </a:xfrm>
          <a:prstGeom prst="rect">
            <a:avLst/>
          </a:prstGeom>
        </p:spPr>
        <p:txBody>
          <a:bodyPr vert="horz" lIns="134519" tIns="67260" rIns="134519" bIns="6726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5" y="14329968"/>
            <a:ext cx="4159529" cy="755224"/>
          </a:xfrm>
          <a:prstGeom prst="rect">
            <a:avLst/>
          </a:prstGeom>
        </p:spPr>
        <p:txBody>
          <a:bodyPr vert="horz" lIns="134519" tIns="67260" rIns="134519" bIns="6726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439387" y="14329968"/>
            <a:ext cx="4159529" cy="755224"/>
          </a:xfrm>
          <a:prstGeom prst="rect">
            <a:avLst/>
          </a:prstGeom>
        </p:spPr>
        <p:txBody>
          <a:bodyPr vert="horz" lIns="134519" tIns="67260" rIns="134519" bIns="6726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23717795-CACC-4A0F-9052-EEEBD68223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0270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83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892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28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320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067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300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17795-CACC-4A0F-9052-EEEBD682239A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830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550629-195A-4506-B83C-07B0D58BAA1B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85E26-733E-4368-B721-106BDA678C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63B10E-0D41-4301-BF36-FB1AF5A8D56D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6F130-DC0D-4592-AABE-B4AC62205B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4F7255-E035-41EE-9FFC-3C4E3EDCA62F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04248-6C23-4907-AE4A-A855F8DA0B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 bwMode="auto">
          <a:xfrm>
            <a:off x="539750" y="914400"/>
            <a:ext cx="8451850" cy="0"/>
          </a:xfrm>
          <a:prstGeom prst="line">
            <a:avLst/>
          </a:prstGeom>
          <a:ln/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矩形 16"/>
          <p:cNvSpPr>
            <a:spLocks noChangeArrowheads="1"/>
          </p:cNvSpPr>
          <p:nvPr userDrawn="1"/>
        </p:nvSpPr>
        <p:spPr bwMode="auto">
          <a:xfrm>
            <a:off x="0" y="6278564"/>
            <a:ext cx="9144000" cy="15786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5" tIns="25718" rIns="51435" bIns="25718">
            <a:spAutoFit/>
          </a:bodyPr>
          <a:lstStyle>
            <a:lvl1pPr defTabSz="6858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6858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6858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6858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6858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51000"/>
              </a:lnSpc>
              <a:spcBef>
                <a:spcPct val="50000"/>
              </a:spcBef>
              <a:defRPr/>
            </a:pPr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39750" y="1700213"/>
            <a:ext cx="8229600" cy="4525962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1042988" y="6524627"/>
            <a:ext cx="1905000" cy="1809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481388" y="6524627"/>
            <a:ext cx="2895600" cy="1809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B3722A6-1C1E-4EAF-BEF0-591A4D68CE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4156936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88640"/>
            <a:ext cx="7596336" cy="504056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0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0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73C4A-E8CF-4259-B200-A3CB3EA2191B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5463" y="63992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0014E1-8BF2-461C-8A54-B9FFA19513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26F3BA-5F79-4F88-BB08-17893222DDC4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F842E-1BEF-4EC4-AB84-14B813B98B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055E36-068E-4E9E-8FDF-6E3DB50B51A2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1F020-4FEC-4BB9-99C6-9C46269E8A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8E534-A951-47B4-8617-6A984745D4FF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74E6F-B7EA-4214-AB01-65458578CC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5DA89-4138-45E9-A5B8-5297A1232ED3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4AF85A-0DED-4C3B-9FB9-8158C209F87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772D0-A471-4792-9132-46F54EE1830E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F15F38-29D4-4ED8-9026-891A0A5868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00481D-5231-49F7-9C22-B6FCD09FB102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AA046D-BBCF-4C2E-9638-97A7FA3B1C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AD64C-6529-43DD-9342-83CCA87B223A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12B151-9D13-4654-956F-FC31538EFF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66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035C787-92CB-4B87-875B-0B0219B6F28D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75EEF2F-CD1E-470D-919E-63113D7732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26631" name="Picture 2" descr="C:\Users\ITripleE\Desktop\logo2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 userDrawn="1"/>
        </p:nvSpPr>
        <p:spPr>
          <a:xfrm>
            <a:off x="0" y="936625"/>
            <a:ext cx="9144000" cy="5921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2" r:id="rId11"/>
    <p:sldLayoutId id="2147483673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8"/>
          <p:cNvSpPr txBox="1">
            <a:spLocks noChangeArrowheads="1"/>
          </p:cNvSpPr>
          <p:nvPr/>
        </p:nvSpPr>
        <p:spPr bwMode="auto">
          <a:xfrm>
            <a:off x="0" y="0"/>
            <a:ext cx="9144000" cy="1214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     </a:t>
            </a:r>
          </a:p>
          <a:p>
            <a:r>
              <a:rPr lang="en-US" altLang="zh-CN"/>
              <a:t>      </a:t>
            </a:r>
          </a:p>
          <a:p>
            <a:r>
              <a:rPr lang="en-US" altLang="zh-CN"/>
              <a:t>    </a:t>
            </a:r>
          </a:p>
          <a:p>
            <a:endParaRPr lang="zh-CN" alt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-6350" y="1341438"/>
            <a:ext cx="9150350" cy="2447602"/>
          </a:xfrm>
          <a:prstGeom prst="rect">
            <a:avLst/>
          </a:prstGeom>
          <a:gradFill rotWithShape="0">
            <a:gsLst>
              <a:gs pos="0">
                <a:srgbClr val="265A9A"/>
              </a:gs>
              <a:gs pos="50000">
                <a:srgbClr val="357BE3"/>
              </a:gs>
              <a:gs pos="100000">
                <a:srgbClr val="265A9A"/>
              </a:gs>
            </a:gsLst>
            <a:lin ang="2700000" scaled="1"/>
          </a:gradFill>
          <a:ln w="9525" algn="ctr">
            <a:noFill/>
            <a:miter lim="800000"/>
            <a:headEnd/>
            <a:tailEnd/>
          </a:ln>
        </p:spPr>
        <p:txBody>
          <a:bodyPr wrap="none" lIns="113157" tIns="56579" rIns="113157" bIns="56579" anchor="ctr"/>
          <a:lstStyle/>
          <a:p>
            <a:pPr algn="ctr"/>
            <a:endParaRPr lang="zh-CN" altLang="en-US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3" name="Rectangle 6"/>
          <p:cNvSpPr>
            <a:spLocks noChangeArrowheads="1"/>
          </p:cNvSpPr>
          <p:nvPr/>
        </p:nvSpPr>
        <p:spPr bwMode="auto">
          <a:xfrm>
            <a:off x="0" y="1557338"/>
            <a:ext cx="914400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电气工程建模与仿真</a:t>
            </a:r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34925" y="2348483"/>
            <a:ext cx="9072563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en-US" altLang="zh-CN" sz="36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Simulink</a:t>
            </a:r>
            <a:r>
              <a:rPr lang="zh-CN" altLang="en-US" sz="36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介绍</a:t>
            </a:r>
            <a:endParaRPr lang="en-US" altLang="zh-CN" sz="36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5" name="Rectangle 8"/>
          <p:cNvSpPr>
            <a:spLocks noChangeArrowheads="1"/>
          </p:cNvSpPr>
          <p:nvPr/>
        </p:nvSpPr>
        <p:spPr bwMode="auto">
          <a:xfrm>
            <a:off x="0" y="0"/>
            <a:ext cx="9144000" cy="9810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lIns="113157" tIns="56579" rIns="113157" bIns="56579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15366" name="Rectangle 9"/>
          <p:cNvSpPr>
            <a:spLocks noChangeArrowheads="1"/>
          </p:cNvSpPr>
          <p:nvPr/>
        </p:nvSpPr>
        <p:spPr bwMode="auto">
          <a:xfrm>
            <a:off x="0" y="3752527"/>
            <a:ext cx="9144000" cy="73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2F70B2"/>
              </a:gs>
            </a:gsLst>
            <a:lin ang="18900000" scaled="1"/>
          </a:gradFill>
          <a:ln w="9525" algn="ctr">
            <a:noFill/>
            <a:miter lim="800000"/>
            <a:headEnd/>
            <a:tailEnd/>
          </a:ln>
        </p:spPr>
        <p:txBody>
          <a:bodyPr wrap="none" lIns="113157" tIns="56579" rIns="113157" bIns="56579" anchor="ctr"/>
          <a:lstStyle/>
          <a:p>
            <a:pPr algn="ctr"/>
            <a:endParaRPr lang="zh-CN" altLang="en-US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7" name="Rectangle 10"/>
          <p:cNvSpPr>
            <a:spLocks noChangeArrowheads="1"/>
          </p:cNvSpPr>
          <p:nvPr/>
        </p:nvSpPr>
        <p:spPr bwMode="auto">
          <a:xfrm>
            <a:off x="-6350" y="1268413"/>
            <a:ext cx="9150350" cy="73025"/>
          </a:xfrm>
          <a:prstGeom prst="rect">
            <a:avLst/>
          </a:prstGeom>
          <a:gradFill rotWithShape="1">
            <a:gsLst>
              <a:gs pos="0">
                <a:srgbClr val="265A9A"/>
              </a:gs>
              <a:gs pos="100000">
                <a:schemeClr val="bg1"/>
              </a:gs>
            </a:gsLst>
            <a:lin ang="18900000" scaled="1"/>
          </a:gradFill>
          <a:ln w="9525" algn="ctr">
            <a:noFill/>
            <a:miter lim="800000"/>
            <a:headEnd/>
            <a:tailEnd/>
          </a:ln>
        </p:spPr>
        <p:txBody>
          <a:bodyPr wrap="none" lIns="113157" tIns="56579" rIns="113157" bIns="56579" anchor="ctr"/>
          <a:lstStyle/>
          <a:p>
            <a:pPr algn="ctr"/>
            <a:endParaRPr lang="zh-CN" altLang="en-US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8" name="Text Box 4"/>
          <p:cNvSpPr txBox="1">
            <a:spLocks noChangeArrowheads="1"/>
          </p:cNvSpPr>
          <p:nvPr/>
        </p:nvSpPr>
        <p:spPr bwMode="auto">
          <a:xfrm>
            <a:off x="2721452" y="5992119"/>
            <a:ext cx="36734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zh-CN" sz="2400" b="1" dirty="0">
                <a:solidFill>
                  <a:srgbClr val="2A65AC"/>
                </a:solidFill>
                <a:latin typeface="微软雅黑" pitchFamily="34" charset="-122"/>
                <a:ea typeface="微软雅黑" pitchFamily="34" charset="-122"/>
              </a:rPr>
              <a:t>2021</a:t>
            </a:r>
            <a:r>
              <a:rPr lang="zh-CN" altLang="en-US" sz="2400" b="1" dirty="0">
                <a:solidFill>
                  <a:srgbClr val="2A65AC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400" b="1">
                <a:solidFill>
                  <a:srgbClr val="2A65AC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r>
              <a:rPr lang="zh-CN" altLang="en-US" sz="2400" b="1">
                <a:solidFill>
                  <a:srgbClr val="2A65AC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zh-CN" altLang="en-US" sz="2400" b="1" dirty="0">
              <a:solidFill>
                <a:srgbClr val="2A65A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369" name="Picture 11" descr="xiaohui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7350" y="260350"/>
            <a:ext cx="6000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hust调色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48000"/>
          </a:blip>
          <a:srcRect/>
          <a:stretch>
            <a:fillRect/>
          </a:stretch>
        </p:blipFill>
        <p:spPr bwMode="auto">
          <a:xfrm>
            <a:off x="7451725" y="330200"/>
            <a:ext cx="15843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-6350" y="3538191"/>
            <a:ext cx="914400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206863" y="4566743"/>
            <a:ext cx="47302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zh-CN" altLang="en-US" sz="2400" b="1" dirty="0">
                <a:solidFill>
                  <a:srgbClr val="2A65AC"/>
                </a:solidFill>
                <a:latin typeface="微软雅黑" pitchFamily="34" charset="-122"/>
                <a:ea typeface="微软雅黑" pitchFamily="34" charset="-122"/>
              </a:rPr>
              <a:t>电气工程建模与仿真课程组</a:t>
            </a:r>
          </a:p>
        </p:txBody>
      </p:sp>
    </p:spTree>
  </p:cSld>
  <p:clrMapOvr>
    <a:masterClrMapping/>
  </p:clrMapOvr>
  <p:transition advTm="2414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4"/>
          <p:cNvPicPr>
            <a:picLocks noChangeAspect="1" noChangeArrowheads="1"/>
          </p:cNvPicPr>
          <p:nvPr/>
        </p:nvPicPr>
        <p:blipFill>
          <a:blip r:embed="rId2"/>
          <a:srcRect l="1653"/>
          <a:stretch>
            <a:fillRect/>
          </a:stretch>
        </p:blipFill>
        <p:spPr bwMode="auto">
          <a:xfrm>
            <a:off x="2151647" y="2035110"/>
            <a:ext cx="6755430" cy="3964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26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411" y="2708920"/>
            <a:ext cx="1535240" cy="3555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268" name="标题 1"/>
          <p:cNvSpPr>
            <a:spLocks noGrp="1"/>
          </p:cNvSpPr>
          <p:nvPr>
            <p:ph type="title" idx="4294967295"/>
          </p:nvPr>
        </p:nvSpPr>
        <p:spPr>
          <a:xfrm>
            <a:off x="255484" y="1052735"/>
            <a:ext cx="8229600" cy="747965"/>
          </a:xfrm>
        </p:spPr>
        <p:txBody>
          <a:bodyPr/>
          <a:lstStyle/>
          <a:p>
            <a:pPr algn="l"/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示例：风力发电系统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Wind power control System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9269" name="Rectangle 5"/>
          <p:cNvSpPr>
            <a:spLocks noChangeArrowheads="1"/>
          </p:cNvSpPr>
          <p:nvPr/>
        </p:nvSpPr>
        <p:spPr bwMode="auto">
          <a:xfrm>
            <a:off x="2503880" y="1665778"/>
            <a:ext cx="4597734" cy="36933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基于多域的模型设计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Model Based Design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7346" y="2464394"/>
            <a:ext cx="1350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电网模型</a:t>
            </a:r>
          </a:p>
        </p:txBody>
      </p:sp>
      <p:sp>
        <p:nvSpPr>
          <p:cNvPr id="7" name="矩形 6"/>
          <p:cNvSpPr/>
          <p:nvPr/>
        </p:nvSpPr>
        <p:spPr>
          <a:xfrm>
            <a:off x="286896" y="3933056"/>
            <a:ext cx="1692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机械传动模型</a:t>
            </a:r>
          </a:p>
        </p:txBody>
      </p:sp>
      <p:sp>
        <p:nvSpPr>
          <p:cNvPr id="8" name="矩形 7"/>
          <p:cNvSpPr/>
          <p:nvPr/>
        </p:nvSpPr>
        <p:spPr>
          <a:xfrm>
            <a:off x="285411" y="5214107"/>
            <a:ext cx="12622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电机模型</a:t>
            </a: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Simulink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应用简介</a:t>
            </a:r>
          </a:p>
        </p:txBody>
      </p:sp>
    </p:spTree>
    <p:extLst>
      <p:ext uri="{BB962C8B-B14F-4D97-AF65-F5344CB8AC3E}">
        <p14:creationId xmlns:p14="http://schemas.microsoft.com/office/powerpoint/2010/main" val="2635417940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灯片编号占位符 3"/>
          <p:cNvSpPr txBox="1">
            <a:spLocks/>
          </p:cNvSpPr>
          <p:nvPr/>
        </p:nvSpPr>
        <p:spPr bwMode="auto">
          <a:xfrm>
            <a:off x="6875463" y="6399213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50A34459-D761-4C0D-AF8B-ABF333334DDB}" type="slidenum">
              <a:rPr lang="zh-CN" altLang="en-US" sz="1200">
                <a:solidFill>
                  <a:srgbClr val="898989"/>
                </a:solidFill>
                <a:latin typeface="Calibri" pitchFamily="34" charset="0"/>
              </a:rPr>
              <a:pPr algn="r"/>
              <a:t>11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3635896" y="188913"/>
            <a:ext cx="3960292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dirty="0">
                <a:effectLst/>
              </a:rPr>
              <a:t>目 录</a:t>
            </a:r>
          </a:p>
        </p:txBody>
      </p:sp>
      <p:sp>
        <p:nvSpPr>
          <p:cNvPr id="41" name="矩形 40"/>
          <p:cNvSpPr/>
          <p:nvPr/>
        </p:nvSpPr>
        <p:spPr>
          <a:xfrm>
            <a:off x="1115616" y="1055480"/>
            <a:ext cx="705678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Simulink</a:t>
            </a:r>
            <a:r>
              <a:rPr lang="zh-CN" altLang="en-US" sz="36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简介</a:t>
            </a:r>
            <a:endParaRPr lang="en-US" altLang="zh-CN" sz="3600" b="1" dirty="0">
              <a:solidFill>
                <a:srgbClr val="002060"/>
              </a:solidFill>
              <a:latin typeface="微软雅黑"/>
              <a:ea typeface="微软雅黑"/>
              <a:cs typeface="微软雅黑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应用案例</a:t>
            </a:r>
            <a:r>
              <a:rPr lang="en-US" altLang="zh-CN" sz="36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1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入门案例</a:t>
            </a:r>
            <a:endParaRPr lang="en-US" altLang="zh-CN" sz="2800" dirty="0">
              <a:solidFill>
                <a:srgbClr val="002060"/>
              </a:solidFill>
              <a:latin typeface="微软雅黑"/>
              <a:ea typeface="微软雅黑"/>
              <a:cs typeface="微软雅黑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应用案例</a:t>
            </a:r>
            <a:r>
              <a:rPr lang="en-US" altLang="zh-CN" sz="36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2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解微分方程（与</a:t>
            </a:r>
            <a:r>
              <a:rPr lang="en-US" altLang="zh-CN" sz="2800" dirty="0" err="1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Matlab</a:t>
            </a:r>
            <a:r>
              <a:rPr lang="zh-CN" altLang="en-US" sz="2800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交互）</a:t>
            </a:r>
            <a:endParaRPr lang="en-US" altLang="zh-CN" sz="2800" dirty="0">
              <a:solidFill>
                <a:srgbClr val="002060"/>
              </a:solidFill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应用案例</a:t>
            </a:r>
            <a:r>
              <a:rPr lang="en-US" altLang="zh-CN" sz="36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3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系统仿真（多物理域）</a:t>
            </a:r>
            <a:endParaRPr lang="en-US" altLang="zh-CN" sz="2800" dirty="0">
              <a:solidFill>
                <a:srgbClr val="00206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2958573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259632" y="2408845"/>
            <a:ext cx="7056784" cy="3562950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应用案例</a:t>
            </a:r>
          </a:p>
        </p:txBody>
      </p:sp>
      <p:sp>
        <p:nvSpPr>
          <p:cNvPr id="6" name="矩形 5"/>
          <p:cNvSpPr/>
          <p:nvPr/>
        </p:nvSpPr>
        <p:spPr>
          <a:xfrm>
            <a:off x="323528" y="1103856"/>
            <a:ext cx="604867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案例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基本信号的产生和查看</a:t>
            </a:r>
            <a:endParaRPr lang="en-US" altLang="zh-CN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13148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60803" y="3501008"/>
            <a:ext cx="5832648" cy="3356992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67544" y="26369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3528" y="1103856"/>
            <a:ext cx="604867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案例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单摆运动分析</a:t>
            </a:r>
            <a:endParaRPr lang="en-US" altLang="zh-CN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应用案例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147" y="676032"/>
            <a:ext cx="5397448" cy="290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1118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15F38-29D4-4ED8-9026-891A0A586810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1988840"/>
            <a:ext cx="8109763" cy="4176464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应用案例</a:t>
            </a:r>
          </a:p>
        </p:txBody>
      </p:sp>
      <p:sp>
        <p:nvSpPr>
          <p:cNvPr id="5" name="矩形 4"/>
          <p:cNvSpPr/>
          <p:nvPr/>
        </p:nvSpPr>
        <p:spPr>
          <a:xfrm>
            <a:off x="323528" y="1103856"/>
            <a:ext cx="604867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案例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直流电机的驱动</a:t>
            </a:r>
            <a:endParaRPr lang="en-US" altLang="zh-CN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3286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课堂练习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E63CFD-C39F-4042-B445-FDCB91B8A159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992987" y="2780928"/>
            <a:ext cx="4115641" cy="3168351"/>
            <a:chOff x="4992987" y="2780928"/>
            <a:chExt cx="4115641" cy="3168351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 rotWithShape="1">
            <a:blip r:embed="rId3"/>
            <a:srcRect l="60763"/>
            <a:stretch/>
          </p:blipFill>
          <p:spPr bwMode="auto">
            <a:xfrm>
              <a:off x="4992987" y="2780928"/>
              <a:ext cx="4115641" cy="23518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4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98383" y="5132824"/>
              <a:ext cx="2707630" cy="816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矩形 7"/>
          <p:cNvSpPr/>
          <p:nvPr/>
        </p:nvSpPr>
        <p:spPr>
          <a:xfrm>
            <a:off x="251520" y="1124744"/>
            <a:ext cx="84249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分别用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simulink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库中的模块（加减、积分等）和</a:t>
            </a:r>
            <a:r>
              <a:rPr lang="en-US" altLang="zh-CN" sz="20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Simscape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库中的模块构建一个二阶动态方程模型（二选一</a:t>
            </a:r>
            <a:r>
              <a:rPr lang="zh-CN" altLang="en-US" sz="2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02638" y="2780928"/>
            <a:ext cx="4176324" cy="3042049"/>
            <a:chOff x="502638" y="2780928"/>
            <a:chExt cx="4176324" cy="3042049"/>
          </a:xfrm>
        </p:grpSpPr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71600" y="5445224"/>
              <a:ext cx="2881718" cy="3777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 rotWithShape="1">
            <a:blip r:embed="rId3"/>
            <a:srcRect r="63633"/>
            <a:stretch/>
          </p:blipFill>
          <p:spPr bwMode="auto">
            <a:xfrm>
              <a:off x="502638" y="2780928"/>
              <a:ext cx="4176324" cy="2574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矩形 9"/>
          <p:cNvSpPr/>
          <p:nvPr/>
        </p:nvSpPr>
        <p:spPr>
          <a:xfrm>
            <a:off x="539552" y="2136058"/>
            <a:ext cx="8640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20072" y="2204864"/>
            <a:ext cx="8640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78962" y="2204864"/>
            <a:ext cx="83881" cy="4608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95713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课堂练习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E63CFD-C39F-4042-B445-FDCB91B8A159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1520" y="1124744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建立一个直流电机启动过程的模拟模型，观察直接启动和分级启动时的性能差别，并用所学电机学知识解释结果；尝试更改负载，观察电机转速的变化。（电机模型参数可自行从根据所学电机学知识进行设置）</a:t>
            </a:r>
            <a:endParaRPr lang="zh-CN" altLang="en-US" sz="24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780928"/>
            <a:ext cx="6996769" cy="328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4601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灯片编号占位符 3"/>
          <p:cNvSpPr txBox="1">
            <a:spLocks/>
          </p:cNvSpPr>
          <p:nvPr/>
        </p:nvSpPr>
        <p:spPr bwMode="auto">
          <a:xfrm>
            <a:off x="6875463" y="6399213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50A34459-D761-4C0D-AF8B-ABF333334DDB}" type="slidenum">
              <a:rPr lang="zh-CN" altLang="en-US" sz="1200">
                <a:solidFill>
                  <a:srgbClr val="898989"/>
                </a:solidFill>
                <a:latin typeface="Calibri" pitchFamily="34" charset="0"/>
              </a:rPr>
              <a:pPr algn="r"/>
              <a:t>17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D6C1E4E-CAD7-4102-8122-2B1B32BD1C22}"/>
              </a:ext>
            </a:extLst>
          </p:cNvPr>
          <p:cNvSpPr txBox="1"/>
          <p:nvPr/>
        </p:nvSpPr>
        <p:spPr>
          <a:xfrm>
            <a:off x="3710225" y="3075057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002060"/>
                </a:solidFill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00938615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灯片编号占位符 3"/>
          <p:cNvSpPr txBox="1">
            <a:spLocks/>
          </p:cNvSpPr>
          <p:nvPr/>
        </p:nvSpPr>
        <p:spPr bwMode="auto">
          <a:xfrm>
            <a:off x="6875463" y="6399213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50A34459-D761-4C0D-AF8B-ABF333334DDB}" type="slidenum">
              <a:rPr lang="zh-CN" altLang="en-US" sz="1200">
                <a:solidFill>
                  <a:srgbClr val="898989"/>
                </a:solidFill>
                <a:latin typeface="Calibri" pitchFamily="34" charset="0"/>
              </a:rPr>
              <a:pPr algn="r"/>
              <a:t>2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3635896" y="188913"/>
            <a:ext cx="3960292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dirty="0">
                <a:effectLst/>
              </a:rPr>
              <a:t>目 录</a:t>
            </a:r>
          </a:p>
        </p:txBody>
      </p:sp>
      <p:sp>
        <p:nvSpPr>
          <p:cNvPr id="41" name="矩形 40"/>
          <p:cNvSpPr/>
          <p:nvPr/>
        </p:nvSpPr>
        <p:spPr>
          <a:xfrm>
            <a:off x="1115616" y="1055480"/>
            <a:ext cx="705678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6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Simulink</a:t>
            </a:r>
            <a:r>
              <a:rPr lang="zh-CN" altLang="en-US" sz="36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简介</a:t>
            </a:r>
            <a:endParaRPr lang="en-US" altLang="zh-CN" sz="3600" b="1" dirty="0">
              <a:solidFill>
                <a:srgbClr val="002060"/>
              </a:solidFill>
              <a:latin typeface="微软雅黑"/>
              <a:ea typeface="微软雅黑"/>
              <a:cs typeface="微软雅黑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应用案例</a:t>
            </a:r>
            <a:r>
              <a:rPr lang="en-US" altLang="zh-CN" sz="36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1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基本信号的产生和查看</a:t>
            </a:r>
            <a:endParaRPr lang="en-US" altLang="zh-CN" sz="2800" dirty="0">
              <a:solidFill>
                <a:srgbClr val="002060"/>
              </a:solidFill>
              <a:latin typeface="微软雅黑"/>
              <a:ea typeface="微软雅黑"/>
              <a:cs typeface="微软雅黑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应用案例</a:t>
            </a:r>
            <a:r>
              <a:rPr lang="en-US" altLang="zh-CN" sz="36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2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解微分方程（与</a:t>
            </a:r>
            <a:r>
              <a:rPr lang="en-US" altLang="zh-CN" sz="2800" dirty="0" err="1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Matlab</a:t>
            </a:r>
            <a:r>
              <a:rPr lang="zh-CN" altLang="en-US" sz="2800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交互）</a:t>
            </a:r>
            <a:endParaRPr lang="en-US" altLang="zh-CN" sz="2800" dirty="0">
              <a:solidFill>
                <a:srgbClr val="002060"/>
              </a:solidFill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应用案例</a:t>
            </a:r>
            <a:r>
              <a:rPr lang="en-US" altLang="zh-CN" sz="36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3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Simscape</a:t>
            </a:r>
            <a:r>
              <a:rPr lang="zh-CN" altLang="en-US" sz="2800" dirty="0">
                <a:solidFill>
                  <a:srgbClr val="002060"/>
                </a:solidFill>
                <a:latin typeface="微软雅黑"/>
                <a:ea typeface="微软雅黑"/>
                <a:cs typeface="微软雅黑"/>
              </a:rPr>
              <a:t>的应用（多物理域）</a:t>
            </a:r>
            <a:endParaRPr lang="en-US" altLang="zh-CN" sz="2800" dirty="0">
              <a:solidFill>
                <a:srgbClr val="00206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1632081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en-US" altLang="zh-CN" dirty="0" err="1">
                <a:effectLst/>
              </a:rPr>
              <a:t>Matlab</a:t>
            </a:r>
            <a:r>
              <a:rPr lang="en-US" altLang="zh-CN" dirty="0">
                <a:effectLst/>
              </a:rPr>
              <a:t>/Simulink</a:t>
            </a:r>
            <a:r>
              <a:rPr lang="zh-CN" altLang="en-US" dirty="0">
                <a:effectLst/>
              </a:rPr>
              <a:t>软件构架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1342032"/>
            <a:ext cx="7632700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603250" y="1530945"/>
            <a:ext cx="1295400" cy="4572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1" lang="zh-CN" altLang="en-US" sz="2400">
                <a:latin typeface="Times New Roman" pitchFamily="18" charset="0"/>
                <a:ea typeface="黑体" pitchFamily="2" charset="-122"/>
              </a:rPr>
              <a:t>建模</a:t>
            </a: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98425" y="2253257"/>
            <a:ext cx="1655763" cy="4572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1" lang="zh-CN" altLang="en-US" sz="2400">
                <a:latin typeface="Times New Roman" pitchFamily="18" charset="0"/>
                <a:ea typeface="黑体" pitchFamily="2" charset="-122"/>
              </a:rPr>
              <a:t>测试验证</a:t>
            </a: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98425" y="3261320"/>
            <a:ext cx="1655763" cy="4572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1" lang="zh-CN" altLang="en-US" sz="2400">
                <a:latin typeface="Times New Roman" pitchFamily="18" charset="0"/>
                <a:ea typeface="黑体" pitchFamily="2" charset="-122"/>
              </a:rPr>
              <a:t>设计计算</a:t>
            </a: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26988" y="4556720"/>
            <a:ext cx="1655762" cy="4572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1" lang="zh-CN" altLang="en-US" sz="2400">
                <a:latin typeface="Times New Roman" pitchFamily="18" charset="0"/>
                <a:ea typeface="黑体" pitchFamily="2" charset="-122"/>
              </a:rPr>
              <a:t>数值计算</a:t>
            </a: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603250" y="5564782"/>
            <a:ext cx="1655763" cy="4572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1" lang="zh-CN" altLang="en-US" sz="2400">
                <a:latin typeface="Times New Roman" pitchFamily="18" charset="0"/>
                <a:ea typeface="黑体" pitchFamily="2" charset="-122"/>
              </a:rPr>
              <a:t>算法</a:t>
            </a:r>
          </a:p>
        </p:txBody>
      </p: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7156450" y="1099145"/>
            <a:ext cx="1655763" cy="4572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1" lang="zh-CN" altLang="en-US" sz="2400">
                <a:latin typeface="Times New Roman" pitchFamily="18" charset="0"/>
                <a:ea typeface="黑体" pitchFamily="2" charset="-122"/>
              </a:rPr>
              <a:t>典型应用</a:t>
            </a:r>
          </a:p>
        </p:txBody>
      </p:sp>
    </p:spTree>
    <p:extLst>
      <p:ext uri="{BB962C8B-B14F-4D97-AF65-F5344CB8AC3E}">
        <p14:creationId xmlns:p14="http://schemas.microsoft.com/office/powerpoint/2010/main" val="126363190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51" y="13381"/>
            <a:ext cx="8229600" cy="843869"/>
          </a:xfr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Simulink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是什么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E63CFD-C39F-4042-B445-FDCB91B8A159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rcRect t="50684" b="6165"/>
          <a:stretch>
            <a:fillRect/>
          </a:stretch>
        </p:blipFill>
        <p:spPr bwMode="auto">
          <a:xfrm>
            <a:off x="4453246" y="997752"/>
            <a:ext cx="4690754" cy="92977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</p:pic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51520" y="1556792"/>
            <a:ext cx="4911806" cy="390876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多域环境下的图形建模仿真 </a:t>
            </a:r>
          </a:p>
          <a:p>
            <a:pPr>
              <a:buClr>
                <a:srgbClr val="C00000"/>
              </a:buClr>
            </a:pPr>
            <a:r>
              <a:rPr lang="en-US" altLang="zh-CN" sz="2000" b="1" dirty="0">
                <a:ea typeface="黑体" pitchFamily="2" charset="-122"/>
              </a:rPr>
              <a:t>    Graphic Multi-domain Simulation</a:t>
            </a:r>
          </a:p>
          <a:p>
            <a:pPr>
              <a:buClr>
                <a:srgbClr val="C00000"/>
              </a:buClr>
            </a:pPr>
            <a:r>
              <a:rPr lang="en-US" altLang="zh-CN" sz="2000" b="1" dirty="0">
                <a:ea typeface="黑体" pitchFamily="2" charset="-122"/>
              </a:rPr>
              <a:t>    Creating Accurate Plant Models</a:t>
            </a:r>
            <a:endParaRPr lang="zh-CN" altLang="en-US" sz="2000" b="1" dirty="0">
              <a:ea typeface="黑体" pitchFamily="2" charset="-122"/>
            </a:endParaRPr>
          </a:p>
          <a:p>
            <a:pPr marL="285750" indent="-285750">
              <a:lnSpc>
                <a:spcPct val="125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丰富的分析、设计和优化工具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buClr>
                <a:srgbClr val="C00000"/>
              </a:buClr>
            </a:pPr>
            <a:r>
              <a:rPr lang="en-US" altLang="zh-CN" sz="2000" b="1" dirty="0">
                <a:ea typeface="黑体" pitchFamily="2" charset="-122"/>
              </a:rPr>
              <a:t>    Analyze</a:t>
            </a:r>
            <a:r>
              <a:rPr lang="zh-CN" altLang="en-US" sz="2000" b="1" dirty="0">
                <a:ea typeface="黑体" pitchFamily="2" charset="-122"/>
              </a:rPr>
              <a:t>、</a:t>
            </a:r>
            <a:r>
              <a:rPr lang="en-US" altLang="zh-CN" sz="2000" b="1" dirty="0">
                <a:ea typeface="黑体" pitchFamily="2" charset="-122"/>
              </a:rPr>
              <a:t>Design</a:t>
            </a:r>
            <a:r>
              <a:rPr lang="zh-CN" altLang="en-US" sz="2000" b="1" dirty="0">
                <a:ea typeface="黑体" pitchFamily="2" charset="-122"/>
              </a:rPr>
              <a:t>、</a:t>
            </a:r>
            <a:r>
              <a:rPr lang="en-US" altLang="zh-CN" sz="2000" b="1" dirty="0">
                <a:ea typeface="黑体" pitchFamily="2" charset="-122"/>
              </a:rPr>
              <a:t>Optimize</a:t>
            </a:r>
            <a:endParaRPr lang="zh-CN" altLang="en-US" sz="2000" b="1" dirty="0">
              <a:ea typeface="黑体" pitchFamily="2" charset="-122"/>
            </a:endParaRPr>
          </a:p>
          <a:p>
            <a:pPr marL="285750" indent="-285750">
              <a:lnSpc>
                <a:spcPct val="125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支持自动代码生成 </a:t>
            </a:r>
          </a:p>
          <a:p>
            <a:pPr>
              <a:buClr>
                <a:srgbClr val="C00000"/>
              </a:buClr>
            </a:pPr>
            <a:r>
              <a:rPr lang="en-US" altLang="zh-CN" sz="2000" b="1" dirty="0">
                <a:ea typeface="黑体" pitchFamily="2" charset="-122"/>
              </a:rPr>
              <a:t>    Automatic Code Generation</a:t>
            </a:r>
          </a:p>
          <a:p>
            <a:pPr marL="285750" indent="-285750">
              <a:lnSpc>
                <a:spcPct val="125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支持硬件在环测试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HIT)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和快速原型验证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rgbClr val="C00000"/>
              </a:buClr>
            </a:pPr>
            <a:r>
              <a:rPr lang="en-US" altLang="zh-CN" sz="2000" b="1" dirty="0">
                <a:ea typeface="黑体" pitchFamily="2" charset="-122"/>
              </a:rPr>
              <a:t>     Formal Verification Methods</a:t>
            </a:r>
            <a:endParaRPr lang="zh-CN" altLang="en-US" sz="2000" b="1" dirty="0">
              <a:ea typeface="黑体" pitchFamily="2" charset="-122"/>
            </a:endParaRPr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8E8E8"/>
              </a:clrFrom>
              <a:clrTo>
                <a:srgbClr val="E8E8E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2564904"/>
            <a:ext cx="4110878" cy="363635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6368606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884" y="1001017"/>
            <a:ext cx="8229600" cy="634082"/>
          </a:xfrm>
        </p:spPr>
        <p:txBody>
          <a:bodyPr/>
          <a:lstStyle/>
          <a:p>
            <a:pPr marL="285750" indent="-285750" algn="l">
              <a:lnSpc>
                <a:spcPct val="125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图形化计算弹球问题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E63CFD-C39F-4042-B445-FDCB91B8A159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884" y="1830585"/>
            <a:ext cx="6058452" cy="282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5450" y="1052736"/>
            <a:ext cx="3183264" cy="3990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861324" y="4491099"/>
            <a:ext cx="2458303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位置积分器设置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）初值：外部输入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x=0</a:t>
            </a:r>
            <a:r>
              <a:rPr lang="zh-CN" altLang="en-US" dirty="0"/>
              <a:t>时触发积分重置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）反弹时初值位置：</a:t>
            </a:r>
            <a:r>
              <a:rPr lang="en-US" altLang="zh-CN" dirty="0"/>
              <a:t>x=0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）设置积分上下限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551" y="4480709"/>
            <a:ext cx="2406236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速度积分器设置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）初值：外部输入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x=0</a:t>
            </a:r>
            <a:r>
              <a:rPr lang="zh-CN" altLang="en-US" dirty="0"/>
              <a:t>时积分重置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）反弹时初值速度：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         v+ = -0.8*v-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rot="10800000" flipV="1">
            <a:off x="1362695" y="4054681"/>
            <a:ext cx="1540823" cy="382979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rot="10800000" flipV="1">
            <a:off x="4871852" y="4231325"/>
            <a:ext cx="479469" cy="241961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>
            <a:spLocks/>
          </p:cNvSpPr>
          <p:nvPr/>
        </p:nvSpPr>
        <p:spPr bwMode="auto">
          <a:xfrm>
            <a:off x="251551" y="13381"/>
            <a:ext cx="8229600" cy="84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Simulink</a:t>
            </a:r>
            <a:r>
              <a:rPr lang="zh-CN" altLang="en-US"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是什么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085953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Simulink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应用简介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867747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应用举例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/>
              <a:t>开发</a:t>
            </a:r>
            <a:r>
              <a:rPr lang="zh-CN" altLang="en-US" sz="2000" b="1" dirty="0"/>
              <a:t>电机、功率变流器和电池系统</a:t>
            </a:r>
            <a:r>
              <a:rPr lang="zh-CN" altLang="en-US" sz="2000" dirty="0"/>
              <a:t>的数字控制系统。</a:t>
            </a:r>
          </a:p>
          <a:p>
            <a:r>
              <a:rPr lang="zh-CN" altLang="en-US" sz="2000" dirty="0"/>
              <a:t>使用 </a:t>
            </a:r>
            <a:r>
              <a:rPr lang="en-US" altLang="zh-CN" sz="2000" dirty="0"/>
              <a:t>Simulink </a:t>
            </a:r>
            <a:r>
              <a:rPr lang="zh-CN" altLang="en-US" sz="2000" dirty="0"/>
              <a:t>对调度和闭环控制算法进行仿真并生成代码，</a:t>
            </a:r>
            <a:r>
              <a:rPr lang="zh-CN" altLang="en-US" sz="2000" b="1" dirty="0"/>
              <a:t>缩短项目时间 </a:t>
            </a:r>
            <a:r>
              <a:rPr lang="zh-CN" altLang="en-US" sz="2000" dirty="0"/>
              <a:t>。</a:t>
            </a:r>
          </a:p>
          <a:p>
            <a:r>
              <a:rPr lang="zh-CN" altLang="en-US" sz="2000" b="1" dirty="0"/>
              <a:t>访问成千上万</a:t>
            </a:r>
            <a:r>
              <a:rPr lang="zh-CN" altLang="en-US" sz="2000" dirty="0"/>
              <a:t>随时可用的电气建模元件和用于</a:t>
            </a:r>
            <a:r>
              <a:rPr lang="zh-CN" altLang="en-US" sz="2000" b="1" dirty="0"/>
              <a:t>桌面仿真</a:t>
            </a:r>
            <a:r>
              <a:rPr lang="zh-CN" altLang="en-US" sz="2000" dirty="0"/>
              <a:t>的例程。</a:t>
            </a:r>
          </a:p>
          <a:p>
            <a:r>
              <a:rPr lang="zh-CN" altLang="en-US" sz="2000" dirty="0"/>
              <a:t>使用附加工具箱进行</a:t>
            </a:r>
            <a:r>
              <a:rPr lang="zh-CN" altLang="en-US" sz="2000" b="1" dirty="0"/>
              <a:t>控制设计、定点设计、信号处理和认证</a:t>
            </a:r>
            <a:r>
              <a:rPr lang="zh-CN" altLang="en-US" sz="2000" dirty="0"/>
              <a:t>。</a:t>
            </a:r>
          </a:p>
          <a:p>
            <a:r>
              <a:rPr lang="zh-CN" altLang="en-US" sz="2000" dirty="0"/>
              <a:t>为</a:t>
            </a:r>
            <a:r>
              <a:rPr lang="zh-CN" altLang="en-US" sz="2000" b="1" dirty="0"/>
              <a:t>主流微控制器、</a:t>
            </a:r>
            <a:r>
              <a:rPr lang="en-US" altLang="zh-CN" sz="2000" b="1" dirty="0"/>
              <a:t>FPGA </a:t>
            </a:r>
            <a:r>
              <a:rPr lang="zh-CN" altLang="en-US" sz="2000" b="1" dirty="0"/>
              <a:t>和 </a:t>
            </a:r>
            <a:r>
              <a:rPr lang="en-US" altLang="zh-CN" sz="2000" b="1" dirty="0" err="1"/>
              <a:t>SoC</a:t>
            </a:r>
            <a:r>
              <a:rPr lang="zh-CN" altLang="en-US" sz="2000" dirty="0"/>
              <a:t> 生成 </a:t>
            </a:r>
            <a:r>
              <a:rPr lang="en-US" altLang="zh-CN" sz="2000" b="1" dirty="0"/>
              <a:t>ANSI C </a:t>
            </a:r>
            <a:r>
              <a:rPr lang="zh-CN" altLang="en-US" sz="2000" b="1" dirty="0"/>
              <a:t>和处理器优化的 </a:t>
            </a:r>
            <a:r>
              <a:rPr lang="en-US" altLang="zh-CN" sz="2000" b="1" dirty="0"/>
              <a:t>C </a:t>
            </a:r>
            <a:r>
              <a:rPr lang="zh-CN" altLang="en-US" sz="2000" b="1" dirty="0"/>
              <a:t>和 </a:t>
            </a:r>
            <a:r>
              <a:rPr lang="en-US" altLang="zh-CN" sz="2000" b="1" dirty="0"/>
              <a:t>HDL </a:t>
            </a:r>
            <a:r>
              <a:rPr lang="zh-CN" altLang="en-US" sz="2000" b="1" dirty="0"/>
              <a:t>代码</a:t>
            </a:r>
            <a:r>
              <a:rPr lang="zh-CN" altLang="en-US" sz="2000" dirty="0"/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076402"/>
            <a:ext cx="6465446" cy="377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6034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Simulink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应用简介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867747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应用领域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b="1" dirty="0"/>
              <a:t>图像处理和计算机视觉</a:t>
            </a:r>
          </a:p>
          <a:p>
            <a:r>
              <a:rPr lang="zh-CN" altLang="en-US" sz="2000" dirty="0"/>
              <a:t>将视觉融合到机器人、</a:t>
            </a:r>
            <a:r>
              <a:rPr lang="en-US" altLang="zh-CN" sz="2000" dirty="0"/>
              <a:t>ADAS</a:t>
            </a:r>
            <a:r>
              <a:rPr lang="zh-CN" altLang="en-US" sz="2000" dirty="0"/>
              <a:t>、控制和其他多域系统。使用帧</a:t>
            </a:r>
            <a:r>
              <a:rPr lang="en-US" altLang="zh-CN" sz="2000" dirty="0"/>
              <a:t>-</a:t>
            </a:r>
            <a:r>
              <a:rPr lang="zh-CN" altLang="en-US" sz="2000" dirty="0"/>
              <a:t>像素流转换和针对 </a:t>
            </a:r>
            <a:r>
              <a:rPr lang="en-US" altLang="zh-CN" sz="2000" dirty="0"/>
              <a:t>FPGA </a:t>
            </a:r>
            <a:r>
              <a:rPr lang="zh-CN" altLang="en-US" sz="2000" dirty="0"/>
              <a:t>和 </a:t>
            </a:r>
            <a:r>
              <a:rPr lang="en-US" altLang="zh-CN" sz="2000" dirty="0"/>
              <a:t>ASIC </a:t>
            </a:r>
            <a:r>
              <a:rPr lang="zh-CN" altLang="en-US" sz="2000" dirty="0"/>
              <a:t>而设计的视觉算法，通过测试平台对硬件实现进行建模和仿真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476912"/>
            <a:ext cx="6912768" cy="438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0015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Simulink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应用简介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86774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应用领域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b="1" dirty="0"/>
              <a:t>机器人</a:t>
            </a:r>
          </a:p>
          <a:p>
            <a:r>
              <a:rPr lang="zh-CN" altLang="en-US" sz="2000" dirty="0"/>
              <a:t>使用地面车辆、操作臂、</a:t>
            </a:r>
            <a:r>
              <a:rPr lang="en-US" altLang="zh-CN" sz="2000" dirty="0"/>
              <a:t>ROS </a:t>
            </a:r>
            <a:r>
              <a:rPr lang="zh-CN" altLang="en-US" sz="2000" dirty="0"/>
              <a:t>访问模块开发控制器，收集和分析传感器数据。使用您开发的算法控制机器人，自动生成可在硬件上运行的代码。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81" y="2422905"/>
            <a:ext cx="6830788" cy="438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6065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>
            <a:spLocks/>
          </p:cNvSpPr>
          <p:nvPr/>
        </p:nvSpPr>
        <p:spPr>
          <a:xfrm>
            <a:off x="1187624" y="172795"/>
            <a:ext cx="626454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eaLnBrk="0" hangingPunct="0">
              <a:defRPr sz="4400">
                <a:latin typeface="Calibri" pitchFamily="34" charset="0"/>
                <a:ea typeface="宋体" pitchFamily="2" charset="-122"/>
              </a:defRPr>
            </a:lvl2pPr>
            <a:lvl3pPr algn="ctr" eaLnBrk="0" hangingPunct="0">
              <a:defRPr sz="4400">
                <a:latin typeface="Calibri" pitchFamily="34" charset="0"/>
                <a:ea typeface="宋体" pitchFamily="2" charset="-122"/>
              </a:defRPr>
            </a:lvl3pPr>
            <a:lvl4pPr algn="ctr" eaLnBrk="0" hangingPunct="0">
              <a:defRPr sz="4400">
                <a:latin typeface="Calibri" pitchFamily="34" charset="0"/>
                <a:ea typeface="宋体" pitchFamily="2" charset="-122"/>
              </a:defRPr>
            </a:lvl4pPr>
            <a:lvl5pPr algn="ctr" eaLnBrk="0" hangingPunct="0"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Simulink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应用简介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748119-0844-4E13-93FE-D1A1794BA46E}"/>
              </a:ext>
            </a:extLst>
          </p:cNvPr>
          <p:cNvSpPr/>
          <p:nvPr/>
        </p:nvSpPr>
        <p:spPr>
          <a:xfrm>
            <a:off x="215008" y="953129"/>
            <a:ext cx="867747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应用领域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b="1" dirty="0"/>
              <a:t>数字孪生</a:t>
            </a:r>
          </a:p>
          <a:p>
            <a:r>
              <a:rPr lang="zh-CN" altLang="en-US" sz="2000" dirty="0"/>
              <a:t>数字孪生是运营中的实际物理资产的一种最新表现形式。使用 </a:t>
            </a:r>
            <a:r>
              <a:rPr lang="en-US" altLang="zh-CN" sz="2000" dirty="0"/>
              <a:t>Simulink </a:t>
            </a:r>
            <a:r>
              <a:rPr lang="zh-CN" altLang="en-US" sz="2000" dirty="0"/>
              <a:t>可以为一个组件、多个组件构成的系统或多个系统构成的系统（例如泵、发动机、发电厂、生产线或一个车队）创建数字孪生模型。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924944"/>
            <a:ext cx="6120680" cy="37633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996952"/>
            <a:ext cx="3888432" cy="193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4283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28729</TotalTime>
  <Words>639</Words>
  <Application>Microsoft Office PowerPoint</Application>
  <PresentationFormat>全屏显示(4:3)</PresentationFormat>
  <Paragraphs>110</Paragraphs>
  <Slides>17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黑体</vt:lpstr>
      <vt:lpstr>宋体</vt:lpstr>
      <vt:lpstr>微软雅黑</vt:lpstr>
      <vt:lpstr>Arial</vt:lpstr>
      <vt:lpstr>Calibri</vt:lpstr>
      <vt:lpstr>Times New Roman</vt:lpstr>
      <vt:lpstr>Wingdings</vt:lpstr>
      <vt:lpstr>1_Office 主题​​</vt:lpstr>
      <vt:lpstr>PowerPoint 演示文稿</vt:lpstr>
      <vt:lpstr>PowerPoint 演示文稿</vt:lpstr>
      <vt:lpstr>PowerPoint 演示文稿</vt:lpstr>
      <vt:lpstr>Simulink是什么</vt:lpstr>
      <vt:lpstr>图形化计算弹球问题</vt:lpstr>
      <vt:lpstr>PowerPoint 演示文稿</vt:lpstr>
      <vt:lpstr>PowerPoint 演示文稿</vt:lpstr>
      <vt:lpstr>PowerPoint 演示文稿</vt:lpstr>
      <vt:lpstr>PowerPoint 演示文稿</vt:lpstr>
      <vt:lpstr>示例：风力发电系统 Wind power control System</vt:lpstr>
      <vt:lpstr>PowerPoint 演示文稿</vt:lpstr>
      <vt:lpstr>PowerPoint 演示文稿</vt:lpstr>
      <vt:lpstr>PowerPoint 演示文稿</vt:lpstr>
      <vt:lpstr>PowerPoint 演示文稿</vt:lpstr>
      <vt:lpstr>课堂练习</vt:lpstr>
      <vt:lpstr>课堂练习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Zyx</cp:lastModifiedBy>
  <cp:revision>1184</cp:revision>
  <cp:lastPrinted>2016-03-19T09:39:55Z</cp:lastPrinted>
  <dcterms:created xsi:type="dcterms:W3CDTF">2013-03-26T02:34:50Z</dcterms:created>
  <dcterms:modified xsi:type="dcterms:W3CDTF">2021-04-19T01:15:39Z</dcterms:modified>
</cp:coreProperties>
</file>